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96E0F-F7A4-4BC2-B7C1-9D1A36184615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27986-58A8-4A01-BD57-0BCFBC1CB8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1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01E-59BE-4A59-A1DD-560F592E626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08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01E-59BE-4A59-A1DD-560F592E6265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65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8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65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0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233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0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1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7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64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1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9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2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F2D00-095B-4389-82DF-E5B4F0C6383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7A180-5E95-4B08-A7F3-3188F5673C2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2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6155140"/>
            <a:ext cx="12192000" cy="702860"/>
          </a:xfrm>
          <a:prstGeom prst="rect">
            <a:avLst/>
          </a:prstGeom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/>
          <p:cNvSpPr txBox="1"/>
          <p:nvPr/>
        </p:nvSpPr>
        <p:spPr>
          <a:xfrm>
            <a:off x="2718262" y="2629275"/>
            <a:ext cx="61821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PROPUESTA</a:t>
            </a:r>
          </a:p>
          <a:p>
            <a:pPr algn="r"/>
            <a:r>
              <a:rPr lang="en-US" sz="2800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[SERVICIO]</a:t>
            </a:r>
          </a:p>
          <a:p>
            <a:pPr algn="r"/>
            <a:r>
              <a:rPr lang="en-US" sz="4400" spc="300" dirty="0" smtClean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[EMPRESA]</a:t>
            </a:r>
            <a:endParaRPr lang="en-US" sz="4400" spc="300" dirty="0"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2295" b="50841"/>
          <a:stretch/>
        </p:blipFill>
        <p:spPr>
          <a:xfrm>
            <a:off x="10495246" y="1355455"/>
            <a:ext cx="741613" cy="764208"/>
          </a:xfrm>
          <a:prstGeom prst="rect">
            <a:avLst/>
          </a:prstGeom>
        </p:spPr>
      </p:pic>
      <p:grpSp>
        <p:nvGrpSpPr>
          <p:cNvPr id="9" name="Grupo 8"/>
          <p:cNvGrpSpPr/>
          <p:nvPr/>
        </p:nvGrpSpPr>
        <p:grpSpPr>
          <a:xfrm>
            <a:off x="8766090" y="1619212"/>
            <a:ext cx="1554587" cy="1672934"/>
            <a:chOff x="217226" y="2505671"/>
            <a:chExt cx="4044437" cy="4352329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226" y="2813563"/>
              <a:ext cx="4044437" cy="4044437"/>
            </a:xfrm>
            <a:prstGeom prst="rect">
              <a:avLst/>
            </a:prstGeom>
          </p:spPr>
        </p:pic>
        <p:sp>
          <p:nvSpPr>
            <p:cNvPr id="7" name="Rectángulo 6"/>
            <p:cNvSpPr/>
            <p:nvPr/>
          </p:nvSpPr>
          <p:spPr>
            <a:xfrm>
              <a:off x="217226" y="2505671"/>
              <a:ext cx="1912362" cy="239387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1" name="Rectángulo 10"/>
          <p:cNvSpPr/>
          <p:nvPr/>
        </p:nvSpPr>
        <p:spPr>
          <a:xfrm rot="5400000">
            <a:off x="5782588" y="1276990"/>
            <a:ext cx="96671" cy="5870332"/>
          </a:xfrm>
          <a:prstGeom prst="rect">
            <a:avLst/>
          </a:prstGeom>
          <a:solidFill>
            <a:srgbClr val="2C92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" name="CuadroTexto 9"/>
          <p:cNvSpPr txBox="1"/>
          <p:nvPr/>
        </p:nvSpPr>
        <p:spPr>
          <a:xfrm>
            <a:off x="3425910" y="6368070"/>
            <a:ext cx="5292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hola@mariamelchor.com | www.mariamelchor.com | (+34) </a:t>
            </a:r>
            <a:r>
              <a:rPr lang="en-US" sz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xxx </a:t>
            </a:r>
            <a:r>
              <a:rPr lang="en-US" sz="1200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xxx</a:t>
            </a:r>
            <a:r>
              <a:rPr lang="en-US" sz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xxx</a:t>
            </a:r>
            <a:endParaRPr lang="en-US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90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upo 75"/>
          <p:cNvGrpSpPr/>
          <p:nvPr/>
        </p:nvGrpSpPr>
        <p:grpSpPr>
          <a:xfrm>
            <a:off x="6255060" y="3505979"/>
            <a:ext cx="5625938" cy="3133140"/>
            <a:chOff x="566531" y="878305"/>
            <a:chExt cx="5625938" cy="1967018"/>
          </a:xfrm>
        </p:grpSpPr>
        <p:cxnSp>
          <p:nvCxnSpPr>
            <p:cNvPr id="77" name="Conector recto 76"/>
            <p:cNvCxnSpPr/>
            <p:nvPr/>
          </p:nvCxnSpPr>
          <p:spPr>
            <a:xfrm>
              <a:off x="566531" y="878305"/>
              <a:ext cx="5526" cy="1967018"/>
            </a:xfrm>
            <a:prstGeom prst="line">
              <a:avLst/>
            </a:prstGeom>
            <a:ln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8" name="Conector recto 77"/>
            <p:cNvCxnSpPr/>
            <p:nvPr/>
          </p:nvCxnSpPr>
          <p:spPr>
            <a:xfrm>
              <a:off x="572057" y="2845323"/>
              <a:ext cx="56204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upo 72"/>
          <p:cNvGrpSpPr/>
          <p:nvPr/>
        </p:nvGrpSpPr>
        <p:grpSpPr>
          <a:xfrm>
            <a:off x="396887" y="3505979"/>
            <a:ext cx="5625938" cy="3133140"/>
            <a:chOff x="566531" y="878305"/>
            <a:chExt cx="5625938" cy="1967018"/>
          </a:xfrm>
        </p:grpSpPr>
        <p:cxnSp>
          <p:nvCxnSpPr>
            <p:cNvPr id="74" name="Conector recto 73"/>
            <p:cNvCxnSpPr/>
            <p:nvPr/>
          </p:nvCxnSpPr>
          <p:spPr>
            <a:xfrm>
              <a:off x="566531" y="878305"/>
              <a:ext cx="5526" cy="1967018"/>
            </a:xfrm>
            <a:prstGeom prst="line">
              <a:avLst/>
            </a:prstGeom>
            <a:ln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5" name="Conector recto 74"/>
            <p:cNvCxnSpPr/>
            <p:nvPr/>
          </p:nvCxnSpPr>
          <p:spPr>
            <a:xfrm>
              <a:off x="572057" y="2845323"/>
              <a:ext cx="56204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ángulo 1"/>
          <p:cNvSpPr/>
          <p:nvPr/>
        </p:nvSpPr>
        <p:spPr>
          <a:xfrm>
            <a:off x="396887" y="240631"/>
            <a:ext cx="5654993" cy="61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/>
          <p:cNvSpPr txBox="1"/>
          <p:nvPr/>
        </p:nvSpPr>
        <p:spPr>
          <a:xfrm>
            <a:off x="588343" y="378159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OBJETIVO </a:t>
            </a:r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“XXX”</a:t>
            </a:r>
            <a:endParaRPr lang="es-E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88343" y="967058"/>
            <a:ext cx="53066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es-ES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industry.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2518" y="1417778"/>
            <a:ext cx="5306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endParaRPr lang="es-ES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industry. </a:t>
            </a: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industry.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88343" y="2085899"/>
            <a:ext cx="53786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endParaRPr lang="es-ES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industry.</a:t>
            </a: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ángulo 26"/>
          <p:cNvSpPr/>
          <p:nvPr/>
        </p:nvSpPr>
        <p:spPr>
          <a:xfrm rot="5400000">
            <a:off x="-3356810" y="3356810"/>
            <a:ext cx="6858000" cy="144379"/>
          </a:xfrm>
          <a:prstGeom prst="rect">
            <a:avLst/>
          </a:prstGeom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 37"/>
          <p:cNvSpPr/>
          <p:nvPr/>
        </p:nvSpPr>
        <p:spPr>
          <a:xfrm>
            <a:off x="396887" y="2981876"/>
            <a:ext cx="5654993" cy="61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uadroTexto 38"/>
          <p:cNvSpPr txBox="1"/>
          <p:nvPr/>
        </p:nvSpPr>
        <p:spPr>
          <a:xfrm>
            <a:off x="588343" y="311940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ACCIÓN</a:t>
            </a:r>
            <a:endParaRPr lang="es-E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588343" y="3814848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Fase </a:t>
            </a:r>
            <a:r>
              <a:rPr lang="es-ES" sz="1200" b="1" dirty="0" smtClean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es-ES" sz="1200" b="1" dirty="0">
              <a:solidFill>
                <a:schemeClr val="bg1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588343" y="4091848"/>
            <a:ext cx="2479163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U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s-E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3307935" y="3814848"/>
            <a:ext cx="675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>
              <a:defRPr sz="1200" b="1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Fase </a:t>
            </a:r>
            <a:r>
              <a:rPr lang="es-ES" dirty="0" smtClean="0"/>
              <a:t>B</a:t>
            </a:r>
            <a:endParaRPr lang="es-ES" dirty="0"/>
          </a:p>
        </p:txBody>
      </p:sp>
      <p:grpSp>
        <p:nvGrpSpPr>
          <p:cNvPr id="12" name="Grupo 11"/>
          <p:cNvGrpSpPr/>
          <p:nvPr/>
        </p:nvGrpSpPr>
        <p:grpSpPr>
          <a:xfrm>
            <a:off x="398083" y="850456"/>
            <a:ext cx="5625938" cy="1967018"/>
            <a:chOff x="566531" y="878305"/>
            <a:chExt cx="5625938" cy="1967018"/>
          </a:xfrm>
        </p:grpSpPr>
        <p:cxnSp>
          <p:nvCxnSpPr>
            <p:cNvPr id="8" name="Conector recto 7"/>
            <p:cNvCxnSpPr/>
            <p:nvPr/>
          </p:nvCxnSpPr>
          <p:spPr>
            <a:xfrm>
              <a:off x="566531" y="878305"/>
              <a:ext cx="5526" cy="1967018"/>
            </a:xfrm>
            <a:prstGeom prst="line">
              <a:avLst/>
            </a:prstGeom>
            <a:ln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>
              <a:off x="572057" y="2845323"/>
              <a:ext cx="56204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754" y="360285"/>
            <a:ext cx="389686" cy="389686"/>
          </a:xfrm>
          <a:prstGeom prst="rect">
            <a:avLst/>
          </a:prstGeom>
        </p:spPr>
      </p:pic>
      <p:sp>
        <p:nvSpPr>
          <p:cNvPr id="31" name="Rectángulo 30"/>
          <p:cNvSpPr/>
          <p:nvPr/>
        </p:nvSpPr>
        <p:spPr>
          <a:xfrm>
            <a:off x="6256347" y="240631"/>
            <a:ext cx="5654993" cy="61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uadroTexto 32"/>
          <p:cNvSpPr txBox="1"/>
          <p:nvPr/>
        </p:nvSpPr>
        <p:spPr>
          <a:xfrm>
            <a:off x="6517296" y="378159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 </a:t>
            </a:r>
            <a:r>
              <a:rPr lang="es-ES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“XXX”</a:t>
            </a:r>
            <a:endParaRPr lang="es-E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1788" y="347129"/>
            <a:ext cx="415998" cy="41599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889" y="3081906"/>
            <a:ext cx="413551" cy="413551"/>
          </a:xfrm>
          <a:prstGeom prst="rect">
            <a:avLst/>
          </a:prstGeom>
        </p:spPr>
      </p:pic>
      <p:sp>
        <p:nvSpPr>
          <p:cNvPr id="52" name="Rectángulo 51"/>
          <p:cNvSpPr/>
          <p:nvPr/>
        </p:nvSpPr>
        <p:spPr>
          <a:xfrm>
            <a:off x="6256347" y="2981876"/>
            <a:ext cx="5654993" cy="61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uadroTexto 53"/>
          <p:cNvSpPr txBox="1"/>
          <p:nvPr/>
        </p:nvSpPr>
        <p:spPr>
          <a:xfrm>
            <a:off x="6517296" y="311940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PROCESO</a:t>
            </a:r>
            <a:endParaRPr lang="es-E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1171" y="3037371"/>
            <a:ext cx="502620" cy="502620"/>
          </a:xfrm>
          <a:prstGeom prst="rect">
            <a:avLst/>
          </a:prstGeom>
        </p:spPr>
      </p:pic>
      <p:grpSp>
        <p:nvGrpSpPr>
          <p:cNvPr id="70" name="Grupo 69"/>
          <p:cNvGrpSpPr/>
          <p:nvPr/>
        </p:nvGrpSpPr>
        <p:grpSpPr>
          <a:xfrm>
            <a:off x="6256256" y="850456"/>
            <a:ext cx="5625938" cy="1967018"/>
            <a:chOff x="566531" y="878305"/>
            <a:chExt cx="5625938" cy="1967018"/>
          </a:xfrm>
        </p:grpSpPr>
        <p:cxnSp>
          <p:nvCxnSpPr>
            <p:cNvPr id="71" name="Conector recto 70"/>
            <p:cNvCxnSpPr/>
            <p:nvPr/>
          </p:nvCxnSpPr>
          <p:spPr>
            <a:xfrm>
              <a:off x="566531" y="878305"/>
              <a:ext cx="5526" cy="1967018"/>
            </a:xfrm>
            <a:prstGeom prst="line">
              <a:avLst/>
            </a:prstGeom>
            <a:ln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572057" y="2845323"/>
              <a:ext cx="56204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CuadroTexto 43"/>
          <p:cNvSpPr txBox="1"/>
          <p:nvPr/>
        </p:nvSpPr>
        <p:spPr>
          <a:xfrm>
            <a:off x="6405131" y="960941"/>
            <a:ext cx="53066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es-ES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industry.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6389306" y="1411661"/>
            <a:ext cx="5306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endParaRPr lang="es-ES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industry. </a:t>
            </a: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industry.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6405131" y="2079782"/>
            <a:ext cx="53786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endParaRPr lang="es-ES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industry.</a:t>
            </a:r>
          </a:p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industry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3307935" y="4091848"/>
            <a:ext cx="2479163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U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s-E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6517296" y="3814848"/>
            <a:ext cx="676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dirty="0" smtClean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Fase </a:t>
            </a:r>
            <a:r>
              <a:rPr lang="es-ES" sz="1200" b="1" dirty="0" smtClean="0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endParaRPr lang="es-ES" sz="1200" b="1" dirty="0">
              <a:solidFill>
                <a:schemeClr val="bg1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6517296" y="4091848"/>
            <a:ext cx="2479163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U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s-E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CuadroTexto 50"/>
          <p:cNvSpPr txBox="1"/>
          <p:nvPr/>
        </p:nvSpPr>
        <p:spPr>
          <a:xfrm>
            <a:off x="9236888" y="3814848"/>
            <a:ext cx="675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  <a:lvl1pPr>
              <a:defRPr sz="1200" b="1">
                <a:solidFill>
                  <a:schemeClr val="bg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s-ES" dirty="0"/>
              <a:t>Fase </a:t>
            </a:r>
            <a:r>
              <a:rPr lang="es-ES" dirty="0" smtClean="0"/>
              <a:t>B</a:t>
            </a:r>
            <a:endParaRPr lang="es-ES" dirty="0"/>
          </a:p>
        </p:txBody>
      </p:sp>
      <p:sp>
        <p:nvSpPr>
          <p:cNvPr id="53" name="CuadroTexto 52"/>
          <p:cNvSpPr txBox="1"/>
          <p:nvPr/>
        </p:nvSpPr>
        <p:spPr>
          <a:xfrm>
            <a:off x="9236888" y="4091848"/>
            <a:ext cx="2479163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U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</a:t>
            </a:r>
            <a:r>
              <a:rPr lang="en-U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s-E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6887" y="2599355"/>
            <a:ext cx="5654993" cy="61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/>
          <p:cNvSpPr txBox="1"/>
          <p:nvPr/>
        </p:nvSpPr>
        <p:spPr>
          <a:xfrm>
            <a:off x="588343" y="2736883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INVERSIÓN</a:t>
            </a:r>
            <a:endParaRPr lang="es-E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60485" y="4309741"/>
            <a:ext cx="5306659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xxx€</a:t>
            </a:r>
            <a:r>
              <a:rPr lang="es-ES" sz="2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/hora</a:t>
            </a:r>
            <a:endParaRPr lang="es-ES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>
              <a:lnSpc>
                <a:spcPts val="1100"/>
              </a:lnSpc>
            </a:pP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propone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una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inversión de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xxx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€ hora para las acciones anteriormente descritas.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ángulo 26"/>
          <p:cNvSpPr/>
          <p:nvPr/>
        </p:nvSpPr>
        <p:spPr>
          <a:xfrm rot="5400000">
            <a:off x="-3356810" y="3356810"/>
            <a:ext cx="6858000" cy="144379"/>
          </a:xfrm>
          <a:prstGeom prst="rect">
            <a:avLst/>
          </a:prstGeom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uadroTexto 33"/>
          <p:cNvSpPr txBox="1"/>
          <p:nvPr/>
        </p:nvSpPr>
        <p:spPr>
          <a:xfrm>
            <a:off x="6517296" y="3292530"/>
            <a:ext cx="53066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 IVA</a:t>
            </a:r>
          </a:p>
          <a:p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Los precios reflejados en la actual propuesta son sin IVA.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6517296" y="3761297"/>
            <a:ext cx="53066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 de pago</a:t>
            </a:r>
            <a:endParaRPr lang="es-ES" sz="1100" b="1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 pago de la mensualidad siempre se realiza entre el día 1 y 5 del mes corriente.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517296" y="4399341"/>
            <a:ext cx="53786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Contratación mínima</a:t>
            </a:r>
          </a:p>
          <a:p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 mantiene el precio hora con una contratación mínima de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horas mensuales.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398083" y="3209180"/>
            <a:ext cx="5625938" cy="1967018"/>
            <a:chOff x="566531" y="878305"/>
            <a:chExt cx="5625938" cy="1967018"/>
          </a:xfrm>
        </p:grpSpPr>
        <p:cxnSp>
          <p:nvCxnSpPr>
            <p:cNvPr id="8" name="Conector recto 7"/>
            <p:cNvCxnSpPr/>
            <p:nvPr/>
          </p:nvCxnSpPr>
          <p:spPr>
            <a:xfrm>
              <a:off x="566531" y="878305"/>
              <a:ext cx="5526" cy="1967018"/>
            </a:xfrm>
            <a:prstGeom prst="line">
              <a:avLst/>
            </a:prstGeom>
            <a:ln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>
              <a:off x="572057" y="2845323"/>
              <a:ext cx="56204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ángulo 30"/>
          <p:cNvSpPr/>
          <p:nvPr/>
        </p:nvSpPr>
        <p:spPr>
          <a:xfrm>
            <a:off x="6256347" y="2599355"/>
            <a:ext cx="5654993" cy="61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uadroTexto 32"/>
          <p:cNvSpPr txBox="1"/>
          <p:nvPr/>
        </p:nvSpPr>
        <p:spPr>
          <a:xfrm>
            <a:off x="6517296" y="2736883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CONDICIONES</a:t>
            </a:r>
            <a:endParaRPr lang="es-E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70" name="Grupo 69"/>
          <p:cNvGrpSpPr/>
          <p:nvPr/>
        </p:nvGrpSpPr>
        <p:grpSpPr>
          <a:xfrm>
            <a:off x="6256256" y="3209180"/>
            <a:ext cx="5625938" cy="1967018"/>
            <a:chOff x="566531" y="878305"/>
            <a:chExt cx="5625938" cy="1967018"/>
          </a:xfrm>
        </p:grpSpPr>
        <p:cxnSp>
          <p:nvCxnSpPr>
            <p:cNvPr id="71" name="Conector recto 70"/>
            <p:cNvCxnSpPr/>
            <p:nvPr/>
          </p:nvCxnSpPr>
          <p:spPr>
            <a:xfrm>
              <a:off x="566531" y="878305"/>
              <a:ext cx="5526" cy="1967018"/>
            </a:xfrm>
            <a:prstGeom prst="line">
              <a:avLst/>
            </a:prstGeom>
            <a:ln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572057" y="2845323"/>
              <a:ext cx="56204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o 43"/>
          <p:cNvGrpSpPr/>
          <p:nvPr/>
        </p:nvGrpSpPr>
        <p:grpSpPr>
          <a:xfrm>
            <a:off x="395600" y="793179"/>
            <a:ext cx="11499822" cy="1630263"/>
            <a:chOff x="566531" y="878305"/>
            <a:chExt cx="5625938" cy="1967018"/>
          </a:xfrm>
        </p:grpSpPr>
        <p:cxnSp>
          <p:nvCxnSpPr>
            <p:cNvPr id="45" name="Conector recto 44"/>
            <p:cNvCxnSpPr/>
            <p:nvPr/>
          </p:nvCxnSpPr>
          <p:spPr>
            <a:xfrm>
              <a:off x="566531" y="878305"/>
              <a:ext cx="5526" cy="1967018"/>
            </a:xfrm>
            <a:prstGeom prst="line">
              <a:avLst/>
            </a:prstGeom>
            <a:ln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Conector recto 45"/>
            <p:cNvCxnSpPr/>
            <p:nvPr/>
          </p:nvCxnSpPr>
          <p:spPr>
            <a:xfrm>
              <a:off x="572057" y="2845323"/>
              <a:ext cx="56204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ángulo 58"/>
          <p:cNvSpPr/>
          <p:nvPr/>
        </p:nvSpPr>
        <p:spPr>
          <a:xfrm>
            <a:off x="396887" y="269076"/>
            <a:ext cx="11514361" cy="61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CuadroTexto 59"/>
          <p:cNvSpPr txBox="1"/>
          <p:nvPr/>
        </p:nvSpPr>
        <p:spPr>
          <a:xfrm>
            <a:off x="588343" y="406604"/>
            <a:ext cx="5585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ACTORES</a:t>
            </a:r>
            <a:endParaRPr lang="es-E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571053" y="1081406"/>
            <a:ext cx="11324369" cy="375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 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458581" y="1615901"/>
            <a:ext cx="960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5,5%</a:t>
            </a:r>
          </a:p>
          <a:p>
            <a:pPr algn="ctr"/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 A</a:t>
            </a:r>
            <a:endParaRPr lang="es-ES" sz="11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1611590" y="1615901"/>
            <a:ext cx="1236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12%</a:t>
            </a:r>
          </a:p>
          <a:p>
            <a:pPr algn="ctr"/>
            <a:r>
              <a:rPr lang="es-E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3040598" y="1615901"/>
            <a:ext cx="12078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22%</a:t>
            </a:r>
          </a:p>
          <a:p>
            <a:pPr algn="ctr"/>
            <a:r>
              <a:rPr lang="es-E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4441229" y="1615901"/>
            <a:ext cx="14348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36%</a:t>
            </a:r>
          </a:p>
          <a:p>
            <a:pPr algn="ctr"/>
            <a:r>
              <a:rPr lang="es-E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6068843" y="1615901"/>
            <a:ext cx="12695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5%</a:t>
            </a:r>
          </a:p>
          <a:p>
            <a:pPr algn="ctr"/>
            <a:r>
              <a:rPr lang="es-E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9" name="CuadroTexto 78"/>
          <p:cNvSpPr txBox="1"/>
          <p:nvPr/>
        </p:nvSpPr>
        <p:spPr>
          <a:xfrm>
            <a:off x="7531158" y="1615901"/>
            <a:ext cx="12599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9%</a:t>
            </a:r>
          </a:p>
          <a:p>
            <a:pPr algn="ctr"/>
            <a:r>
              <a:rPr lang="es-E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CuadroTexto 79"/>
          <p:cNvSpPr txBox="1"/>
          <p:nvPr/>
        </p:nvSpPr>
        <p:spPr>
          <a:xfrm>
            <a:off x="8983897" y="1615901"/>
            <a:ext cx="13486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5,5%</a:t>
            </a:r>
          </a:p>
          <a:p>
            <a:pPr algn="ctr"/>
            <a:r>
              <a:rPr lang="es-E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10525377" y="1615901"/>
            <a:ext cx="12928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5%</a:t>
            </a:r>
          </a:p>
          <a:p>
            <a:pPr algn="ctr"/>
            <a:r>
              <a:rPr lang="es-E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Actor </a:t>
            </a:r>
            <a:r>
              <a:rPr lang="es-ES" sz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endParaRPr lang="es-ES" sz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2" name="Grupo 81"/>
          <p:cNvGrpSpPr/>
          <p:nvPr/>
        </p:nvGrpSpPr>
        <p:grpSpPr>
          <a:xfrm>
            <a:off x="395600" y="5918688"/>
            <a:ext cx="11499822" cy="710291"/>
            <a:chOff x="566531" y="878305"/>
            <a:chExt cx="5625938" cy="1967018"/>
          </a:xfrm>
        </p:grpSpPr>
        <p:cxnSp>
          <p:nvCxnSpPr>
            <p:cNvPr id="83" name="Conector recto 82"/>
            <p:cNvCxnSpPr/>
            <p:nvPr/>
          </p:nvCxnSpPr>
          <p:spPr>
            <a:xfrm>
              <a:off x="566531" y="878305"/>
              <a:ext cx="5526" cy="1967018"/>
            </a:xfrm>
            <a:prstGeom prst="line">
              <a:avLst/>
            </a:prstGeom>
            <a:ln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4" name="Conector recto 83"/>
            <p:cNvCxnSpPr/>
            <p:nvPr/>
          </p:nvCxnSpPr>
          <p:spPr>
            <a:xfrm>
              <a:off x="572057" y="2845323"/>
              <a:ext cx="56204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Rectángulo 84"/>
          <p:cNvSpPr/>
          <p:nvPr/>
        </p:nvSpPr>
        <p:spPr>
          <a:xfrm>
            <a:off x="396887" y="5394585"/>
            <a:ext cx="11514361" cy="6136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CuadroTexto 85"/>
          <p:cNvSpPr txBox="1"/>
          <p:nvPr/>
        </p:nvSpPr>
        <p:spPr>
          <a:xfrm>
            <a:off x="588343" y="5532113"/>
            <a:ext cx="5585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 CONFIADO EN NOSOTROS</a:t>
            </a:r>
            <a:endParaRPr lang="es-ES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517" y="2698600"/>
            <a:ext cx="424228" cy="424228"/>
          </a:xfrm>
          <a:prstGeom prst="rect">
            <a:avLst/>
          </a:prstGeom>
        </p:spPr>
      </p:pic>
      <p:grpSp>
        <p:nvGrpSpPr>
          <p:cNvPr id="23" name="Grupo 22"/>
          <p:cNvGrpSpPr/>
          <p:nvPr/>
        </p:nvGrpSpPr>
        <p:grpSpPr>
          <a:xfrm>
            <a:off x="9322931" y="6194575"/>
            <a:ext cx="2515900" cy="276999"/>
            <a:chOff x="9599156" y="6194575"/>
            <a:chExt cx="2515900" cy="276999"/>
          </a:xfrm>
        </p:grpSpPr>
        <p:sp>
          <p:nvSpPr>
            <p:cNvPr id="22" name="CuadroTexto 21"/>
            <p:cNvSpPr txBox="1"/>
            <p:nvPr/>
          </p:nvSpPr>
          <p:spPr>
            <a:xfrm>
              <a:off x="9599156" y="6194575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…¿</a:t>
              </a:r>
              <a:endPara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7" name="CuadroTexto 96"/>
            <p:cNvSpPr txBox="1"/>
            <p:nvPr/>
          </p:nvSpPr>
          <p:spPr>
            <a:xfrm>
              <a:off x="11726808" y="6194575"/>
              <a:ext cx="3882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?...</a:t>
              </a:r>
              <a:endPara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pic>
        <p:nvPicPr>
          <p:cNvPr id="24" name="Imagen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0572" y="328718"/>
            <a:ext cx="487214" cy="487214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1863" y="2755744"/>
            <a:ext cx="358467" cy="358467"/>
          </a:xfrm>
          <a:prstGeom prst="rect">
            <a:avLst/>
          </a:prstGeom>
        </p:spPr>
      </p:pic>
      <p:sp>
        <p:nvSpPr>
          <p:cNvPr id="49" name="CuadroTexto 48"/>
          <p:cNvSpPr txBox="1"/>
          <p:nvPr/>
        </p:nvSpPr>
        <p:spPr>
          <a:xfrm>
            <a:off x="9677581" y="6225352"/>
            <a:ext cx="17851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" dirty="0" smtClean="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[logo/nombre posible cliente]</a:t>
            </a:r>
            <a:endParaRPr lang="es-ES" sz="800" dirty="0"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60" y="6294659"/>
            <a:ext cx="1247274" cy="104459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630" y="6294659"/>
            <a:ext cx="1247274" cy="104459"/>
          </a:xfrm>
          <a:prstGeom prst="rect">
            <a:avLst/>
          </a:prstGeom>
        </p:spPr>
      </p:pic>
      <p:pic>
        <p:nvPicPr>
          <p:cNvPr id="52" name="Imagen 5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99" y="6294659"/>
            <a:ext cx="1247274" cy="104459"/>
          </a:xfrm>
          <a:prstGeom prst="rect">
            <a:avLst/>
          </a:prstGeom>
        </p:spPr>
      </p:pic>
      <p:pic>
        <p:nvPicPr>
          <p:cNvPr id="53" name="Imagen 5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569" y="6294659"/>
            <a:ext cx="1247274" cy="104459"/>
          </a:xfrm>
          <a:prstGeom prst="rect">
            <a:avLst/>
          </a:prstGeom>
        </p:spPr>
      </p:pic>
      <p:pic>
        <p:nvPicPr>
          <p:cNvPr id="54" name="Imagen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038" y="6294659"/>
            <a:ext cx="1247274" cy="10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6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/>
          <p:cNvSpPr txBox="1"/>
          <p:nvPr/>
        </p:nvSpPr>
        <p:spPr>
          <a:xfrm>
            <a:off x="3425910" y="4386870"/>
            <a:ext cx="5292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hola@mariamelchor.com | www.mariamelchor.com | (+34) </a:t>
            </a:r>
            <a:r>
              <a:rPr lang="en-US" sz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xxx </a:t>
            </a:r>
            <a:r>
              <a:rPr lang="en-US" sz="1200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xxx</a:t>
            </a:r>
            <a:r>
              <a:rPr lang="en-US" sz="12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xxx</a:t>
            </a:r>
            <a:endParaRPr lang="en-US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469857" y="2867400"/>
            <a:ext cx="92522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GRACIAS POR ESCUCHAR NUESTRA PROPUESTA</a:t>
            </a:r>
            <a:endParaRPr lang="en-US" sz="4400" b="1" spc="30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6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195</Words>
  <Application>Microsoft Office PowerPoint</Application>
  <PresentationFormat>Panorámica</PresentationFormat>
  <Paragraphs>82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Open Sans Extrabold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</dc:creator>
  <cp:lastModifiedBy>María</cp:lastModifiedBy>
  <cp:revision>152</cp:revision>
  <dcterms:created xsi:type="dcterms:W3CDTF">2020-08-31T14:34:41Z</dcterms:created>
  <dcterms:modified xsi:type="dcterms:W3CDTF">2020-10-01T08:04:13Z</dcterms:modified>
</cp:coreProperties>
</file>